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62" r:id="rId2"/>
    <p:sldId id="392" r:id="rId3"/>
    <p:sldId id="375" r:id="rId4"/>
    <p:sldId id="391" r:id="rId5"/>
    <p:sldId id="368" r:id="rId6"/>
    <p:sldId id="370" r:id="rId7"/>
    <p:sldId id="372" r:id="rId8"/>
    <p:sldId id="393" r:id="rId9"/>
    <p:sldId id="395" r:id="rId10"/>
    <p:sldId id="394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675C"/>
    <a:srgbClr val="CE4259"/>
    <a:srgbClr val="09918E"/>
    <a:srgbClr val="1DB99F"/>
    <a:srgbClr val="19975B"/>
    <a:srgbClr val="0AA6A2"/>
    <a:srgbClr val="20D0B3"/>
    <a:srgbClr val="D4586D"/>
    <a:srgbClr val="E56147"/>
    <a:srgbClr val="DA5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6374" autoAdjust="0"/>
  </p:normalViewPr>
  <p:slideViewPr>
    <p:cSldViewPr snapToGrid="0">
      <p:cViewPr varScale="1">
        <p:scale>
          <a:sx n="67" d="100"/>
          <a:sy n="67" d="100"/>
        </p:scale>
        <p:origin x="660" y="60"/>
      </p:cViewPr>
      <p:guideLst>
        <p:guide orient="horz" pos="1968"/>
        <p:guide pos="3840"/>
        <p:guide orient="horz" pos="19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94259-6120-4CEC-B2E1-05FA84047FD7}" type="datetimeFigureOut">
              <a:rPr lang="pt-PT" smtClean="0"/>
              <a:t>06/05/2024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BBDC-E1BF-4341-81A7-0FC70835E1C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419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981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01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611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452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738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222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906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BBDC-E1BF-4341-81A7-0FC70835E1C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704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7B85-1DD1-4217-A72A-5A16DC339120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379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25C98-7CD2-4A00-8267-1DAB355F15E7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625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C14B-1C83-400B-8D63-64F7C7D9A865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171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8805-13EE-4FCA-99CB-C9D81AE49EEF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2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F1D5-7CD3-402B-956B-E0F165EF10C5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711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21DA-89D3-45D5-9BA5-0F0FE30A2858}" type="datetime1">
              <a:rPr lang="pt-PT" smtClean="0"/>
              <a:t>06/05/2024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265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2BC2D-6569-4D9B-9743-EC565810E61E}" type="datetime1">
              <a:rPr lang="pt-PT" smtClean="0"/>
              <a:t>06/05/2024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379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AB0CE-1D92-4B94-B055-D39A2C8E6FA8}" type="datetime1">
              <a:rPr lang="pt-PT" smtClean="0"/>
              <a:t>06/05/2024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66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B3F1-F5EE-4C1E-8BC7-76AC8897841E}" type="datetime1">
              <a:rPr lang="pt-PT" smtClean="0"/>
              <a:t>06/05/2024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20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14DE-E166-462E-BC48-F2DC26C36698}" type="datetime1">
              <a:rPr lang="pt-PT" smtClean="0"/>
              <a:t>06/05/2024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244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449CF-D34E-48F9-89EF-C1CF79F0CE29}" type="datetime1">
              <a:rPr lang="pt-PT" smtClean="0"/>
              <a:t>06/05/2024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1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9406-CE62-44EB-9B9E-FD373AAECEAC}" type="datetime1">
              <a:rPr lang="pt-PT" smtClean="0"/>
              <a:t>06/05/2024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5F5B3-EE89-438C-BF05-395D949D95E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665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tif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8895" r="-108" b="9305"/>
          <a:stretch/>
        </p:blipFill>
        <p:spPr>
          <a:xfrm>
            <a:off x="0" y="0"/>
            <a:ext cx="12258136" cy="6858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93454" y="286894"/>
            <a:ext cx="3993921" cy="1076080"/>
            <a:chOff x="2620561" y="937624"/>
            <a:chExt cx="3607623" cy="972000"/>
          </a:xfrm>
        </p:grpSpPr>
        <p:grpSp>
          <p:nvGrpSpPr>
            <p:cNvPr id="6" name="Grupo 3"/>
            <p:cNvGrpSpPr/>
            <p:nvPr/>
          </p:nvGrpSpPr>
          <p:grpSpPr>
            <a:xfrm>
              <a:off x="2620561" y="937624"/>
              <a:ext cx="3607623" cy="972000"/>
              <a:chOff x="2620561" y="937624"/>
              <a:chExt cx="3607623" cy="972000"/>
            </a:xfrm>
          </p:grpSpPr>
          <p:sp>
            <p:nvSpPr>
              <p:cNvPr id="8" name="Forma livre 25"/>
              <p:cNvSpPr/>
              <p:nvPr/>
            </p:nvSpPr>
            <p:spPr>
              <a:xfrm>
                <a:off x="5130753" y="937624"/>
                <a:ext cx="1097431" cy="972000"/>
              </a:xfrm>
              <a:custGeom>
                <a:avLst/>
                <a:gdLst>
                  <a:gd name="connsiteX0" fmla="*/ 0 w 1097431"/>
                  <a:gd name="connsiteY0" fmla="*/ 0 h 985715"/>
                  <a:gd name="connsiteX1" fmla="*/ 603669 w 1097431"/>
                  <a:gd name="connsiteY1" fmla="*/ 0 h 985715"/>
                  <a:gd name="connsiteX2" fmla="*/ 1093982 w 1097431"/>
                  <a:gd name="connsiteY2" fmla="*/ 442466 h 985715"/>
                  <a:gd name="connsiteX3" fmla="*/ 1095622 w 1097431"/>
                  <a:gd name="connsiteY3" fmla="*/ 474945 h 985715"/>
                  <a:gd name="connsiteX4" fmla="*/ 1097431 w 1097431"/>
                  <a:gd name="connsiteY4" fmla="*/ 985715 h 985715"/>
                  <a:gd name="connsiteX5" fmla="*/ 603669 w 1097431"/>
                  <a:gd name="connsiteY5" fmla="*/ 985715 h 985715"/>
                  <a:gd name="connsiteX6" fmla="*/ 226779 w 1097431"/>
                  <a:gd name="connsiteY6" fmla="*/ 985715 h 985715"/>
                  <a:gd name="connsiteX7" fmla="*/ 0 w 1097431"/>
                  <a:gd name="connsiteY7" fmla="*/ 985715 h 985715"/>
                  <a:gd name="connsiteX8" fmla="*/ 0 w 1097431"/>
                  <a:gd name="connsiteY8" fmla="*/ 0 h 98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431" h="985715">
                    <a:moveTo>
                      <a:pt x="0" y="0"/>
                    </a:moveTo>
                    <a:lnTo>
                      <a:pt x="603669" y="0"/>
                    </a:lnTo>
                    <a:cubicBezTo>
                      <a:pt x="858855" y="0"/>
                      <a:pt x="1068742" y="193939"/>
                      <a:pt x="1093982" y="442466"/>
                    </a:cubicBezTo>
                    <a:lnTo>
                      <a:pt x="1095622" y="474945"/>
                    </a:lnTo>
                    <a:cubicBezTo>
                      <a:pt x="1096225" y="645202"/>
                      <a:pt x="1096828" y="815458"/>
                      <a:pt x="1097431" y="985715"/>
                    </a:cubicBezTo>
                    <a:lnTo>
                      <a:pt x="603669" y="985715"/>
                    </a:lnTo>
                    <a:lnTo>
                      <a:pt x="226779" y="985715"/>
                    </a:lnTo>
                    <a:lnTo>
                      <a:pt x="0" y="9857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PT"/>
              </a:p>
            </p:txBody>
          </p:sp>
          <p:sp>
            <p:nvSpPr>
              <p:cNvPr id="9" name="Rectângulo arredondado 8"/>
              <p:cNvSpPr/>
              <p:nvPr/>
            </p:nvSpPr>
            <p:spPr>
              <a:xfrm>
                <a:off x="2620561" y="937624"/>
                <a:ext cx="3391599" cy="9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2000" dirty="0"/>
              </a:p>
            </p:txBody>
          </p:sp>
        </p:grpSp>
        <p:pic>
          <p:nvPicPr>
            <p:cNvPr id="7" name="Imagem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" t="13515" r="2017" b="18913"/>
            <a:stretch/>
          </p:blipFill>
          <p:spPr>
            <a:xfrm>
              <a:off x="2771800" y="1043472"/>
              <a:ext cx="3312368" cy="720080"/>
            </a:xfrm>
            <a:prstGeom prst="rect">
              <a:avLst/>
            </a:prstGeom>
          </p:spPr>
        </p:pic>
      </p:grpSp>
      <p:sp>
        <p:nvSpPr>
          <p:cNvPr id="10" name="Forma livre 21"/>
          <p:cNvSpPr/>
          <p:nvPr/>
        </p:nvSpPr>
        <p:spPr>
          <a:xfrm>
            <a:off x="1135117" y="2177590"/>
            <a:ext cx="11123020" cy="2619452"/>
          </a:xfrm>
          <a:custGeom>
            <a:avLst/>
            <a:gdLst>
              <a:gd name="connsiteX0" fmla="*/ 792914 w 9841754"/>
              <a:gd name="connsiteY0" fmla="*/ 0 h 1584000"/>
              <a:gd name="connsiteX1" fmla="*/ 2059658 w 9841754"/>
              <a:gd name="connsiteY1" fmla="*/ 0 h 1584000"/>
              <a:gd name="connsiteX2" fmla="*/ 7706194 w 9841754"/>
              <a:gd name="connsiteY2" fmla="*/ 0 h 1584000"/>
              <a:gd name="connsiteX3" fmla="*/ 8140214 w 9841754"/>
              <a:gd name="connsiteY3" fmla="*/ 0 h 1584000"/>
              <a:gd name="connsiteX4" fmla="*/ 8317755 w 9841754"/>
              <a:gd name="connsiteY4" fmla="*/ 0 h 1584000"/>
              <a:gd name="connsiteX5" fmla="*/ 9841754 w 9841754"/>
              <a:gd name="connsiteY5" fmla="*/ 0 h 1584000"/>
              <a:gd name="connsiteX6" fmla="*/ 9841754 w 9841754"/>
              <a:gd name="connsiteY6" fmla="*/ 1584000 h 1584000"/>
              <a:gd name="connsiteX7" fmla="*/ 8317755 w 9841754"/>
              <a:gd name="connsiteY7" fmla="*/ 1584000 h 1584000"/>
              <a:gd name="connsiteX8" fmla="*/ 7706194 w 9841754"/>
              <a:gd name="connsiteY8" fmla="*/ 1584000 h 1584000"/>
              <a:gd name="connsiteX9" fmla="*/ 2059658 w 9841754"/>
              <a:gd name="connsiteY9" fmla="*/ 1584000 h 1584000"/>
              <a:gd name="connsiteX10" fmla="*/ 2059658 w 9841754"/>
              <a:gd name="connsiteY10" fmla="*/ 1582920 h 1584000"/>
              <a:gd name="connsiteX11" fmla="*/ 1398146 w 9841754"/>
              <a:gd name="connsiteY11" fmla="*/ 1582920 h 1584000"/>
              <a:gd name="connsiteX12" fmla="*/ 792913 w 9841754"/>
              <a:gd name="connsiteY12" fmla="*/ 1582920 h 1584000"/>
              <a:gd name="connsiteX13" fmla="*/ 0 w 9841754"/>
              <a:gd name="connsiteY13" fmla="*/ 1582920 h 1584000"/>
              <a:gd name="connsiteX14" fmla="*/ 2905 w 9841754"/>
              <a:gd name="connsiteY14" fmla="*/ 762694 h 1584000"/>
              <a:gd name="connsiteX15" fmla="*/ 5540 w 9841754"/>
              <a:gd name="connsiteY15" fmla="*/ 710538 h 1584000"/>
              <a:gd name="connsiteX16" fmla="*/ 792914 w 9841754"/>
              <a:gd name="connsiteY16" fmla="*/ 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41754" h="1584000">
                <a:moveTo>
                  <a:pt x="792914" y="0"/>
                </a:moveTo>
                <a:lnTo>
                  <a:pt x="2059658" y="0"/>
                </a:lnTo>
                <a:lnTo>
                  <a:pt x="7706194" y="0"/>
                </a:lnTo>
                <a:lnTo>
                  <a:pt x="8140214" y="0"/>
                </a:lnTo>
                <a:lnTo>
                  <a:pt x="8317755" y="0"/>
                </a:lnTo>
                <a:lnTo>
                  <a:pt x="9841754" y="0"/>
                </a:lnTo>
                <a:lnTo>
                  <a:pt x="9841754" y="1584000"/>
                </a:lnTo>
                <a:lnTo>
                  <a:pt x="8317755" y="1584000"/>
                </a:lnTo>
                <a:lnTo>
                  <a:pt x="7706194" y="1584000"/>
                </a:lnTo>
                <a:lnTo>
                  <a:pt x="2059658" y="1584000"/>
                </a:lnTo>
                <a:lnTo>
                  <a:pt x="2059658" y="1582920"/>
                </a:lnTo>
                <a:lnTo>
                  <a:pt x="1398146" y="1582920"/>
                </a:lnTo>
                <a:lnTo>
                  <a:pt x="792913" y="1582920"/>
                </a:lnTo>
                <a:lnTo>
                  <a:pt x="0" y="1582920"/>
                </a:lnTo>
                <a:cubicBezTo>
                  <a:pt x="968" y="1309511"/>
                  <a:pt x="1937" y="1036103"/>
                  <a:pt x="2905" y="762694"/>
                </a:cubicBezTo>
                <a:lnTo>
                  <a:pt x="5540" y="710538"/>
                </a:lnTo>
                <a:cubicBezTo>
                  <a:pt x="46070" y="311439"/>
                  <a:pt x="383121" y="0"/>
                  <a:pt x="792914" y="0"/>
                </a:cubicBezTo>
                <a:close/>
              </a:path>
            </a:pathLst>
          </a:custGeom>
          <a:solidFill>
            <a:srgbClr val="19975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i="1" dirty="0"/>
          </a:p>
        </p:txBody>
      </p:sp>
      <p:sp>
        <p:nvSpPr>
          <p:cNvPr id="11" name="Forma livre 23"/>
          <p:cNvSpPr/>
          <p:nvPr/>
        </p:nvSpPr>
        <p:spPr>
          <a:xfrm>
            <a:off x="2330021" y="4797042"/>
            <a:ext cx="1793404" cy="426852"/>
          </a:xfrm>
          <a:custGeom>
            <a:avLst/>
            <a:gdLst>
              <a:gd name="connsiteX0" fmla="*/ 0 w 2059658"/>
              <a:gd name="connsiteY0" fmla="*/ 0 h 440190"/>
              <a:gd name="connsiteX1" fmla="*/ 2056246 w 2059658"/>
              <a:gd name="connsiteY1" fmla="*/ 0 h 440190"/>
              <a:gd name="connsiteX2" fmla="*/ 2059658 w 2059658"/>
              <a:gd name="connsiteY2" fmla="*/ 33851 h 440190"/>
              <a:gd name="connsiteX3" fmla="*/ 1653319 w 2059658"/>
              <a:gd name="connsiteY3" fmla="*/ 440190 h 440190"/>
              <a:gd name="connsiteX4" fmla="*/ 0 w 2059658"/>
              <a:gd name="connsiteY4" fmla="*/ 440190 h 44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9658" h="440190">
                <a:moveTo>
                  <a:pt x="0" y="0"/>
                </a:moveTo>
                <a:lnTo>
                  <a:pt x="2056246" y="0"/>
                </a:lnTo>
                <a:lnTo>
                  <a:pt x="2059658" y="33851"/>
                </a:lnTo>
                <a:cubicBezTo>
                  <a:pt x="2059658" y="258266"/>
                  <a:pt x="1877734" y="440190"/>
                  <a:pt x="1653319" y="440190"/>
                </a:cubicBezTo>
                <a:lnTo>
                  <a:pt x="0" y="44019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2700778" y="4841191"/>
            <a:ext cx="105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itqb.unl.pt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20" name="CaixaDeTexto 3"/>
          <p:cNvSpPr txBox="1">
            <a:spLocks noChangeArrowheads="1"/>
          </p:cNvSpPr>
          <p:nvPr/>
        </p:nvSpPr>
        <p:spPr bwMode="auto">
          <a:xfrm>
            <a:off x="2070340" y="2557648"/>
            <a:ext cx="10106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21" name="CaixaDeTexto 3"/>
          <p:cNvSpPr txBox="1">
            <a:spLocks noChangeArrowheads="1"/>
          </p:cNvSpPr>
          <p:nvPr/>
        </p:nvSpPr>
        <p:spPr bwMode="auto">
          <a:xfrm>
            <a:off x="1819999" y="3577928"/>
            <a:ext cx="55424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pt-PT" sz="2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João Jorge</a:t>
            </a:r>
            <a:r>
              <a:rPr lang="en-GB" altLang="pt-PT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, PhD</a:t>
            </a:r>
          </a:p>
          <a:p>
            <a:pPr eaLnBrk="1" hangingPunct="1"/>
            <a:r>
              <a:rPr lang="en-GB" altLang="pt-PT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Laboratório</a:t>
            </a:r>
            <a:r>
              <a:rPr lang="en-GB" altLang="pt-PT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de </a:t>
            </a:r>
            <a:r>
              <a:rPr lang="en-GB" altLang="pt-PT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Micologia</a:t>
            </a:r>
            <a:r>
              <a:rPr lang="en-GB" altLang="pt-PT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pt-PT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Aplicada</a:t>
            </a:r>
            <a:r>
              <a:rPr lang="en-GB" altLang="pt-PT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e </a:t>
            </a:r>
            <a:r>
              <a:rPr lang="en-GB" altLang="pt-PT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Ambiental</a:t>
            </a:r>
            <a:endParaRPr lang="en-GB" altLang="pt-PT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pt-PT" sz="200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Prof.</a:t>
            </a:r>
            <a:r>
              <a:rPr lang="en-GB" altLang="pt-PT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Cristina Silva Pereira</a:t>
            </a:r>
            <a:endParaRPr lang="pt-PT" altLang="pt-PT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820000" y="2240654"/>
            <a:ext cx="101333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Fungos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: amigos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ou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inimigos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alunos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escolas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secundárias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como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cidadãos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cientistas</a:t>
            </a:r>
            <a:endParaRPr lang="pt-PT" sz="1600" i="1" dirty="0">
              <a:solidFill>
                <a:schemeClr val="bg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10</a:t>
            </a:fld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" t="6844" r="418" b="14200"/>
          <a:stretch/>
        </p:blipFill>
        <p:spPr>
          <a:xfrm>
            <a:off x="1203143" y="472967"/>
            <a:ext cx="9785714" cy="569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5607"/>
          <a:stretch/>
        </p:blipFill>
        <p:spPr>
          <a:xfrm>
            <a:off x="7233305" y="4114800"/>
            <a:ext cx="4479655" cy="2697160"/>
          </a:xfrm>
          <a:prstGeom prst="rect">
            <a:avLst/>
          </a:prstGeom>
        </p:spPr>
      </p:pic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7475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chemeClr val="bg1"/>
                </a:solidFill>
              </a:rPr>
              <a:t>Aspergillus fumigatus</a:t>
            </a:r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>
          <a:xfrm>
            <a:off x="9283712" y="6356350"/>
            <a:ext cx="2743200" cy="365125"/>
          </a:xfrm>
        </p:spPr>
        <p:txBody>
          <a:bodyPr/>
          <a:lstStyle/>
          <a:p>
            <a:fld id="{7B15F5B3-EE89-438C-BF05-395D949D95EA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94" y="775601"/>
            <a:ext cx="3569476" cy="34137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9EE4547-ED07-434D-AB13-68ACE5715D51}"/>
              </a:ext>
            </a:extLst>
          </p:cNvPr>
          <p:cNvGrpSpPr/>
          <p:nvPr/>
        </p:nvGrpSpPr>
        <p:grpSpPr>
          <a:xfrm>
            <a:off x="-81151" y="775601"/>
            <a:ext cx="7049673" cy="6036358"/>
            <a:chOff x="286592" y="795479"/>
            <a:chExt cx="7049673" cy="6036358"/>
          </a:xfrm>
        </p:grpSpPr>
        <p:grpSp>
          <p:nvGrpSpPr>
            <p:cNvPr id="3" name="Grupo 2"/>
            <p:cNvGrpSpPr/>
            <p:nvPr/>
          </p:nvGrpSpPr>
          <p:grpSpPr>
            <a:xfrm>
              <a:off x="286592" y="795479"/>
              <a:ext cx="7049673" cy="3352849"/>
              <a:chOff x="-144378" y="1345280"/>
              <a:chExt cx="7134109" cy="3423374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-144378" y="1345280"/>
                <a:ext cx="7134109" cy="3423374"/>
                <a:chOff x="5391807" y="2849776"/>
                <a:chExt cx="6810704" cy="3279126"/>
              </a:xfrm>
            </p:grpSpPr>
            <p:pic>
              <p:nvPicPr>
                <p:cNvPr id="25" name="Imagem 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1807" y="2851446"/>
                  <a:ext cx="6810704" cy="3277456"/>
                </a:xfrm>
                <a:prstGeom prst="rect">
                  <a:avLst/>
                </a:prstGeom>
              </p:spPr>
            </p:pic>
            <p:sp>
              <p:nvSpPr>
                <p:cNvPr id="26" name="Retângulo 25"/>
                <p:cNvSpPr/>
                <p:nvPr/>
              </p:nvSpPr>
              <p:spPr>
                <a:xfrm>
                  <a:off x="7616222" y="2849776"/>
                  <a:ext cx="1960098" cy="2913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tângulo 27"/>
              <p:cNvSpPr/>
              <p:nvPr/>
            </p:nvSpPr>
            <p:spPr>
              <a:xfrm>
                <a:off x="4330940" y="1693850"/>
                <a:ext cx="1980000" cy="5400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DBBC4A3F-7F45-4D0A-950F-841F393F2177}"/>
                </a:ext>
              </a:extLst>
            </p:cNvPr>
            <p:cNvGrpSpPr/>
            <p:nvPr/>
          </p:nvGrpSpPr>
          <p:grpSpPr>
            <a:xfrm>
              <a:off x="2172806" y="4370310"/>
              <a:ext cx="3277244" cy="2461527"/>
              <a:chOff x="165816" y="4370310"/>
              <a:chExt cx="3277244" cy="2461527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29" y="4370310"/>
                <a:ext cx="1671219" cy="2167521"/>
              </a:xfrm>
              <a:prstGeom prst="rect">
                <a:avLst/>
              </a:prstGeom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165816" y="6462505"/>
                <a:ext cx="32772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PT" dirty="0" err="1"/>
                  <a:t>doi</a:t>
                </a:r>
                <a:r>
                  <a:rPr lang="pt-PT" dirty="0"/>
                  <a:t>: 10.1128/spectrum.00667-23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0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8260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pt-PT" sz="2400" b="1" dirty="0">
                <a:solidFill>
                  <a:schemeClr val="bg1"/>
                </a:solidFill>
              </a:rPr>
              <a:t>Implementação do projeto de ciência cidadã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3</a:t>
            </a:fld>
            <a:endParaRPr lang="pt-PT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58" y="1519543"/>
            <a:ext cx="4700272" cy="39325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1C3E0A3-F3BC-4654-A921-09056D3D68A8}"/>
              </a:ext>
            </a:extLst>
          </p:cNvPr>
          <p:cNvGrpSpPr/>
          <p:nvPr/>
        </p:nvGrpSpPr>
        <p:grpSpPr>
          <a:xfrm>
            <a:off x="9095202" y="919379"/>
            <a:ext cx="3008586" cy="1922406"/>
            <a:chOff x="9095202" y="958126"/>
            <a:chExt cx="3008586" cy="1922406"/>
          </a:xfrm>
        </p:grpSpPr>
        <p:sp>
          <p:nvSpPr>
            <p:cNvPr id="3" name="Retângulo 2"/>
            <p:cNvSpPr/>
            <p:nvPr/>
          </p:nvSpPr>
          <p:spPr>
            <a:xfrm>
              <a:off x="9095202" y="1864869"/>
              <a:ext cx="300858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2000" dirty="0">
                  <a:ea typeface="SimSun" panose="02010600030101010101" pitchFamily="2" charset="-122"/>
                </a:rPr>
                <a:t>5 escolas</a:t>
              </a:r>
            </a:p>
            <a:p>
              <a:pPr algn="just"/>
              <a:r>
                <a:rPr lang="pt-PT" sz="2000" dirty="0">
                  <a:ea typeface="SimSun" panose="02010600030101010101" pitchFamily="2" charset="-122"/>
                </a:rPr>
                <a:t>10 professores</a:t>
              </a:r>
            </a:p>
            <a:p>
              <a:pPr algn="just"/>
              <a:r>
                <a:rPr lang="pt-PT" sz="2000" dirty="0">
                  <a:ea typeface="SimSun" panose="02010600030101010101" pitchFamily="2" charset="-122"/>
                </a:rPr>
                <a:t>100 alunos</a:t>
              </a: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746" y="958126"/>
              <a:ext cx="2859499" cy="813538"/>
            </a:xfrm>
            <a:prstGeom prst="rect">
              <a:avLst/>
            </a:prstGeom>
          </p:spPr>
        </p:pic>
      </p:grpSp>
      <p:sp>
        <p:nvSpPr>
          <p:cNvPr id="15" name="Retângulo 14"/>
          <p:cNvSpPr/>
          <p:nvPr/>
        </p:nvSpPr>
        <p:spPr>
          <a:xfrm>
            <a:off x="126128" y="919379"/>
            <a:ext cx="3852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ea typeface="SimSun" panose="02010600030101010101" pitchFamily="2" charset="-122"/>
              </a:rPr>
              <a:t>Amostras recolhidas</a:t>
            </a:r>
            <a:r>
              <a:rPr lang="pt-PT" dirty="0">
                <a:ea typeface="SimSun" panose="02010600030101010101" pitchFamily="2" charset="-122"/>
              </a:rPr>
              <a:t> deram aos investigadores um número alargado de amostras que </a:t>
            </a:r>
            <a:r>
              <a:rPr lang="pt-PT" b="1" dirty="0">
                <a:ea typeface="SimSun" panose="02010600030101010101" pitchFamily="2" charset="-122"/>
              </a:rPr>
              <a:t>seriam difíceis de obter sem cientistas cidadãos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26128" y="3485823"/>
            <a:ext cx="38526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ea typeface="SimSun" panose="02010600030101010101" pitchFamily="2" charset="-122"/>
              </a:rPr>
              <a:t>Contribuir para a literacia em ciência</a:t>
            </a:r>
          </a:p>
          <a:p>
            <a:pPr marL="347663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SimSun" panose="02010600030101010101" pitchFamily="2" charset="-122"/>
              </a:rPr>
              <a:t>Apresentação do projeto aos alunos</a:t>
            </a:r>
          </a:p>
          <a:p>
            <a:pPr marL="347663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SimSun" panose="02010600030101010101" pitchFamily="2" charset="-122"/>
              </a:rPr>
              <a:t>Partilha de artigos científicos, protocolo e vídeo</a:t>
            </a:r>
          </a:p>
          <a:p>
            <a:pPr marL="347663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SimSun" panose="02010600030101010101" pitchFamily="2" charset="-122"/>
              </a:rPr>
              <a:t>Visita dos estudantes ao ITQB e sessões online para discussão de resultados</a:t>
            </a:r>
          </a:p>
          <a:p>
            <a:pPr marL="347663" lvl="1" indent="-285750" algn="just">
              <a:buFont typeface="Arial" panose="020B0604020202020204" pitchFamily="34" charset="0"/>
              <a:buChar char="•"/>
            </a:pPr>
            <a:r>
              <a:rPr lang="pt-PT" dirty="0">
                <a:ea typeface="SimSun" panose="02010600030101010101" pitchFamily="2" charset="-122"/>
              </a:rPr>
              <a:t>Apresentação de posters nas escolas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42E41D2-6AF5-4506-9086-5C6B0F18D2B9}"/>
              </a:ext>
            </a:extLst>
          </p:cNvPr>
          <p:cNvGrpSpPr/>
          <p:nvPr/>
        </p:nvGrpSpPr>
        <p:grpSpPr>
          <a:xfrm>
            <a:off x="9095202" y="4101503"/>
            <a:ext cx="3008586" cy="2246642"/>
            <a:chOff x="9095202" y="3984334"/>
            <a:chExt cx="3008586" cy="2246642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877" y="3984334"/>
              <a:ext cx="1467236" cy="1902961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9095202" y="5861644"/>
              <a:ext cx="30085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dirty="0" err="1">
                  <a:ea typeface="SimSun" panose="02010600030101010101" pitchFamily="2" charset="-122"/>
                </a:rPr>
                <a:t>doi</a:t>
              </a:r>
              <a:r>
                <a:rPr lang="en-GB" dirty="0">
                  <a:ea typeface="SimSun" panose="02010600030101010101" pitchFamily="2" charset="-122"/>
                </a:rPr>
                <a:t>: 10.1128/jmbe.00198-23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0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8260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pt-PT" sz="2400" b="1" dirty="0">
                <a:solidFill>
                  <a:schemeClr val="bg1"/>
                </a:solidFill>
              </a:rPr>
              <a:t>Protocolo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4</a:t>
            </a:fld>
            <a:endParaRPr lang="pt-PT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D9AD361-A8A1-448A-81F2-433D70EA25F5}"/>
              </a:ext>
            </a:extLst>
          </p:cNvPr>
          <p:cNvGrpSpPr/>
          <p:nvPr/>
        </p:nvGrpSpPr>
        <p:grpSpPr>
          <a:xfrm>
            <a:off x="407368" y="1127167"/>
            <a:ext cx="3463566" cy="1560291"/>
            <a:chOff x="35008" y="1127167"/>
            <a:chExt cx="3463566" cy="1560291"/>
          </a:xfrm>
        </p:grpSpPr>
        <p:pic>
          <p:nvPicPr>
            <p:cNvPr id="9" name="Imagem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8" y="1127167"/>
              <a:ext cx="1842743" cy="1560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tângulo 11"/>
            <p:cNvSpPr/>
            <p:nvPr/>
          </p:nvSpPr>
          <p:spPr>
            <a:xfrm>
              <a:off x="1925047" y="1707257"/>
              <a:ext cx="15735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dirty="0">
                  <a:ea typeface="SimSun" panose="02010600030101010101" pitchFamily="2" charset="-122"/>
                </a:rPr>
                <a:t>Definir 3 locais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5E1FFD9-0003-4664-B658-3AD50800F3BB}"/>
              </a:ext>
            </a:extLst>
          </p:cNvPr>
          <p:cNvGrpSpPr/>
          <p:nvPr/>
        </p:nvGrpSpPr>
        <p:grpSpPr>
          <a:xfrm>
            <a:off x="407368" y="2952964"/>
            <a:ext cx="4358088" cy="1519088"/>
            <a:chOff x="35008" y="2985513"/>
            <a:chExt cx="4358088" cy="1519088"/>
          </a:xfrm>
        </p:grpSpPr>
        <p:pic>
          <p:nvPicPr>
            <p:cNvPr id="10" name="Imagem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8" y="2985513"/>
              <a:ext cx="2936680" cy="1519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tângulo 12"/>
            <p:cNvSpPr/>
            <p:nvPr/>
          </p:nvSpPr>
          <p:spPr>
            <a:xfrm>
              <a:off x="3000127" y="3237226"/>
              <a:ext cx="13929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dirty="0">
                  <a:ea typeface="SimSun" panose="02010600030101010101" pitchFamily="2" charset="-122"/>
                </a:rPr>
                <a:t>10 papéis autocolantes por local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5F78759-9746-4B4F-BF3F-B683553C64A1}"/>
              </a:ext>
            </a:extLst>
          </p:cNvPr>
          <p:cNvGrpSpPr/>
          <p:nvPr/>
        </p:nvGrpSpPr>
        <p:grpSpPr>
          <a:xfrm>
            <a:off x="407368" y="4737558"/>
            <a:ext cx="4090573" cy="1469843"/>
            <a:chOff x="35008" y="5084692"/>
            <a:chExt cx="4090573" cy="1469843"/>
          </a:xfrm>
        </p:grpSpPr>
        <p:pic>
          <p:nvPicPr>
            <p:cNvPr id="11" name="Imagem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8" y="5084692"/>
              <a:ext cx="2367903" cy="1469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tângulo 13"/>
            <p:cNvSpPr/>
            <p:nvPr/>
          </p:nvSpPr>
          <p:spPr>
            <a:xfrm>
              <a:off x="2389917" y="5465670"/>
              <a:ext cx="1735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dirty="0">
                  <a:ea typeface="SimSun" panose="02010600030101010101" pitchFamily="2" charset="-122"/>
                </a:rPr>
                <a:t>Exposição ao ar durante 6h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t="1839" r="9855" b="6666"/>
          <a:stretch/>
        </p:blipFill>
        <p:spPr>
          <a:xfrm>
            <a:off x="4747621" y="1657863"/>
            <a:ext cx="2696758" cy="35422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2C40AD7-9069-480A-A981-18499AF66A11}"/>
              </a:ext>
            </a:extLst>
          </p:cNvPr>
          <p:cNvGrpSpPr/>
          <p:nvPr/>
        </p:nvGrpSpPr>
        <p:grpSpPr>
          <a:xfrm>
            <a:off x="8066420" y="4504601"/>
            <a:ext cx="3721389" cy="1702800"/>
            <a:chOff x="7888851" y="4487381"/>
            <a:chExt cx="3207106" cy="1702800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86" r="50835"/>
            <a:stretch/>
          </p:blipFill>
          <p:spPr>
            <a:xfrm>
              <a:off x="7888851" y="4487381"/>
              <a:ext cx="435561" cy="170280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8352757" y="4600117"/>
              <a:ext cx="27432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b="1" dirty="0">
                  <a:ea typeface="SimSun" panose="02010600030101010101" pitchFamily="2" charset="-122"/>
                </a:rPr>
                <a:t>Nas escolas:</a:t>
              </a:r>
            </a:p>
            <a:p>
              <a:r>
                <a:rPr lang="pt-PT" dirty="0">
                  <a:ea typeface="SimSun" panose="02010600030101010101" pitchFamily="2" charset="-122"/>
                </a:rPr>
                <a:t>Condições não seletivas de crescimento </a:t>
              </a:r>
              <a:r>
                <a:rPr lang="pt-PT" dirty="0">
                  <a:ea typeface="SimSun" panose="02010600030101010101" pitchFamily="2" charset="-122"/>
                  <a:sym typeface="Wingdings" panose="05000000000000000000" pitchFamily="2" charset="2"/>
                </a:rPr>
                <a:t> promover crescimento de fungos não patogénicos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0EA8374-951F-4847-B57E-729218CCA741}"/>
              </a:ext>
            </a:extLst>
          </p:cNvPr>
          <p:cNvGrpSpPr/>
          <p:nvPr/>
        </p:nvGrpSpPr>
        <p:grpSpPr>
          <a:xfrm>
            <a:off x="8066420" y="1127167"/>
            <a:ext cx="3720054" cy="1790865"/>
            <a:chOff x="7888851" y="1163136"/>
            <a:chExt cx="3720054" cy="1790865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66" r="25252"/>
            <a:stretch/>
          </p:blipFill>
          <p:spPr>
            <a:xfrm>
              <a:off x="7888851" y="1163136"/>
              <a:ext cx="476052" cy="1790865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8352757" y="1319904"/>
              <a:ext cx="325614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b="1" dirty="0">
                  <a:ea typeface="SimSun" panose="02010600030101010101" pitchFamily="2" charset="-122"/>
                </a:rPr>
                <a:t>No laboratório de investigação:</a:t>
              </a:r>
            </a:p>
            <a:p>
              <a:r>
                <a:rPr lang="pt-PT" dirty="0">
                  <a:ea typeface="Calibri" panose="020F0502020204030204" pitchFamily="34" charset="0"/>
                  <a:cs typeface="Times New Roman" panose="02020603050405020304" pitchFamily="18" charset="0"/>
                </a:rPr>
                <a:t>Condições seletivas de meio e temperatura (42 </a:t>
              </a:r>
              <a:r>
                <a:rPr lang="pt-PT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ºC</a:t>
              </a:r>
              <a:r>
                <a:rPr lang="pt-PT" dirty="0"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pt-PT" dirty="0"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favorecer o isolamento de fungos </a:t>
              </a:r>
              <a:r>
                <a:rPr lang="pt-PT" dirty="0" err="1"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termotolerantes</a:t>
              </a:r>
              <a:endParaRPr lang="pt-PT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5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9347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pt-PT" sz="2400" b="1" dirty="0">
                <a:solidFill>
                  <a:schemeClr val="bg1"/>
                </a:solidFill>
              </a:rPr>
              <a:t>Papéis autocolantes processados nas escolas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5</a:t>
            </a:fld>
            <a:endParaRPr lang="pt-PT"/>
          </a:p>
        </p:txBody>
      </p:sp>
      <p:grpSp>
        <p:nvGrpSpPr>
          <p:cNvPr id="8" name="Grupo 7"/>
          <p:cNvGrpSpPr/>
          <p:nvPr/>
        </p:nvGrpSpPr>
        <p:grpSpPr>
          <a:xfrm>
            <a:off x="6217243" y="998389"/>
            <a:ext cx="5812397" cy="4714445"/>
            <a:chOff x="227860" y="195359"/>
            <a:chExt cx="7200000" cy="5395748"/>
          </a:xfrm>
        </p:grpSpPr>
        <p:pic>
          <p:nvPicPr>
            <p:cNvPr id="9" name="Imagem 8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6583" r="4468" b="17000"/>
            <a:stretch/>
          </p:blipFill>
          <p:spPr>
            <a:xfrm>
              <a:off x="227860" y="195359"/>
              <a:ext cx="1800000" cy="180000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9" b="16298"/>
            <a:stretch/>
          </p:blipFill>
          <p:spPr>
            <a:xfrm>
              <a:off x="2027860" y="195359"/>
              <a:ext cx="1800000" cy="1800000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4" t="5853" r="7840" b="12470"/>
            <a:stretch/>
          </p:blipFill>
          <p:spPr>
            <a:xfrm>
              <a:off x="3827860" y="195359"/>
              <a:ext cx="1800000" cy="1800000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4" t="3662" r="7005" b="11759"/>
            <a:stretch/>
          </p:blipFill>
          <p:spPr>
            <a:xfrm>
              <a:off x="5627860" y="195359"/>
              <a:ext cx="1800000" cy="180000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3" t="7135" r="15165" b="9820"/>
            <a:stretch/>
          </p:blipFill>
          <p:spPr>
            <a:xfrm>
              <a:off x="5627860" y="1991107"/>
              <a:ext cx="1800000" cy="1800000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6" t="11741" r="23008" b="15080"/>
            <a:stretch/>
          </p:blipFill>
          <p:spPr>
            <a:xfrm>
              <a:off x="227860" y="1991107"/>
              <a:ext cx="1800000" cy="1800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4" t="8736" r="18958" b="13148"/>
            <a:stretch/>
          </p:blipFill>
          <p:spPr>
            <a:xfrm>
              <a:off x="2027860" y="1991107"/>
              <a:ext cx="1800000" cy="1800000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76" r="4196" b="11673"/>
            <a:stretch/>
          </p:blipFill>
          <p:spPr>
            <a:xfrm>
              <a:off x="3827860" y="1991107"/>
              <a:ext cx="1800000" cy="1800000"/>
            </a:xfrm>
            <a:prstGeom prst="rect">
              <a:avLst/>
            </a:prstGeom>
          </p:spPr>
        </p:pic>
        <p:pic>
          <p:nvPicPr>
            <p:cNvPr id="17" name="Imagem 16" descr="Uma imagem com chávena, interior, branco, loiça&#10;&#10;Descrição gerada automaticamente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3" t="19738" r="5906" b="13487"/>
            <a:stretch/>
          </p:blipFill>
          <p:spPr bwMode="auto">
            <a:xfrm>
              <a:off x="227860" y="3791107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m 17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1" t="24746" r="7390" b="16656"/>
            <a:stretch/>
          </p:blipFill>
          <p:spPr bwMode="auto">
            <a:xfrm>
              <a:off x="2027860" y="3791107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m 18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" t="4611" r="5301" b="8223"/>
            <a:stretch/>
          </p:blipFill>
          <p:spPr>
            <a:xfrm>
              <a:off x="3827860" y="3791107"/>
              <a:ext cx="1800000" cy="1800000"/>
            </a:xfrm>
            <a:prstGeom prst="rect">
              <a:avLst/>
            </a:prstGeom>
          </p:spPr>
        </p:pic>
        <p:pic>
          <p:nvPicPr>
            <p:cNvPr id="20" name="Imagem 19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 t="8264" r="9522" b="11681"/>
            <a:stretch/>
          </p:blipFill>
          <p:spPr>
            <a:xfrm>
              <a:off x="5627860" y="3791107"/>
              <a:ext cx="1800000" cy="1800000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162360" y="3864535"/>
            <a:ext cx="5933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Visualização dos fungos</a:t>
            </a:r>
          </a:p>
          <a:p>
            <a:pPr algn="just"/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Anotação das </a:t>
            </a:r>
            <a:r>
              <a:rPr lang="pt-PT" b="1" dirty="0">
                <a:ea typeface="SimSun" panose="02010600030101010101" pitchFamily="2" charset="-122"/>
                <a:sym typeface="Wingdings" panose="05000000000000000000" pitchFamily="2" charset="2"/>
              </a:rPr>
              <a:t>características macroscópicas </a:t>
            </a:r>
          </a:p>
          <a:p>
            <a:pPr algn="just"/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(</a:t>
            </a:r>
            <a:r>
              <a:rPr lang="pt-PT" b="1" dirty="0">
                <a:ea typeface="SimSun" panose="02010600030101010101" pitchFamily="2" charset="-122"/>
                <a:sym typeface="Wingdings" panose="05000000000000000000" pitchFamily="2" charset="2"/>
              </a:rPr>
              <a:t>cor, forma, tamanho</a:t>
            </a:r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)</a:t>
            </a:r>
            <a:endParaRPr lang="pt-PT" dirty="0">
              <a:ea typeface="SimSun" panose="02010600030101010101" pitchFamily="2" charset="-122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360" y="4972965"/>
            <a:ext cx="2125102" cy="1516830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2402710" y="6088474"/>
            <a:ext cx="2708153" cy="401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Normas de biossegurança</a:t>
            </a:r>
            <a:endParaRPr lang="pt-PT" dirty="0">
              <a:ea typeface="SimSun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8736E7B-24AD-4EA8-B036-30A194492169}"/>
              </a:ext>
            </a:extLst>
          </p:cNvPr>
          <p:cNvGrpSpPr/>
          <p:nvPr/>
        </p:nvGrpSpPr>
        <p:grpSpPr>
          <a:xfrm>
            <a:off x="162360" y="998389"/>
            <a:ext cx="5933640" cy="2669226"/>
            <a:chOff x="162360" y="809548"/>
            <a:chExt cx="5933640" cy="266922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60" y="809548"/>
              <a:ext cx="5933640" cy="2669226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3203521" y="2976407"/>
              <a:ext cx="9128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2000" b="1" dirty="0">
                  <a:ea typeface="SimSun" panose="02010600030101010101" pitchFamily="2" charset="-122"/>
                  <a:sym typeface="Wingdings" panose="05000000000000000000" pitchFamily="2" charset="2"/>
                </a:rPr>
                <a:t>46 km</a:t>
              </a:r>
              <a:r>
                <a:rPr lang="pt-PT" sz="2000" b="1" baseline="30000" dirty="0">
                  <a:ea typeface="SimSun" panose="02010600030101010101" pitchFamily="2" charset="-122"/>
                  <a:sym typeface="Wingdings" panose="05000000000000000000" pitchFamily="2" charset="2"/>
                </a:rPr>
                <a:t>2</a:t>
              </a:r>
              <a:endParaRPr lang="pt-PT" sz="2000" b="1" baseline="30000" dirty="0"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2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1149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bg1"/>
                </a:solidFill>
              </a:rPr>
              <a:t>Diversidade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taxonómica</a:t>
            </a:r>
            <a:r>
              <a:rPr lang="en-US" sz="2400" b="1" dirty="0">
                <a:solidFill>
                  <a:schemeClr val="bg1"/>
                </a:solidFill>
              </a:rPr>
              <a:t> dos </a:t>
            </a:r>
            <a:r>
              <a:rPr lang="en-US" sz="2400" b="1" dirty="0" err="1">
                <a:solidFill>
                  <a:schemeClr val="bg1"/>
                </a:solidFill>
              </a:rPr>
              <a:t>fungos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isolados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laboratório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6</a:t>
            </a:fld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r="3839"/>
          <a:stretch/>
        </p:blipFill>
        <p:spPr>
          <a:xfrm>
            <a:off x="88236" y="1036916"/>
            <a:ext cx="6825994" cy="4784168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7035131" y="1036916"/>
            <a:ext cx="4931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ea typeface="SimSun" panose="02010600030101010101" pitchFamily="2" charset="-122"/>
              </a:rPr>
              <a:t>75 papéis autocolantes (15 de cada escola) </a:t>
            </a:r>
            <a:r>
              <a:rPr lang="pt-PT" dirty="0"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pt-PT" dirty="0">
                <a:ea typeface="SimSun" panose="02010600030101010101" pitchFamily="2" charset="-122"/>
              </a:rPr>
              <a:t> </a:t>
            </a:r>
            <a:br>
              <a:rPr lang="pt-PT" dirty="0">
                <a:ea typeface="SimSun" panose="02010600030101010101" pitchFamily="2" charset="-122"/>
              </a:rPr>
            </a:br>
            <a:r>
              <a:rPr lang="pt-PT" dirty="0">
                <a:ea typeface="SimSun" panose="02010600030101010101" pitchFamily="2" charset="-122"/>
              </a:rPr>
              <a:t>24 papéis tinham fungos capazes de crescer nestas condições</a:t>
            </a:r>
            <a:endParaRPr lang="pt-PT" dirty="0"/>
          </a:p>
        </p:txBody>
      </p:sp>
      <p:grpSp>
        <p:nvGrpSpPr>
          <p:cNvPr id="24" name="Grupo 23"/>
          <p:cNvGrpSpPr/>
          <p:nvPr/>
        </p:nvGrpSpPr>
        <p:grpSpPr>
          <a:xfrm>
            <a:off x="6951891" y="2134278"/>
            <a:ext cx="5020456" cy="2787368"/>
            <a:chOff x="1498374" y="416127"/>
            <a:chExt cx="9121459" cy="5382793"/>
          </a:xfrm>
        </p:grpSpPr>
        <p:pic>
          <p:nvPicPr>
            <p:cNvPr id="25" name="Imagem 24"/>
            <p:cNvPicPr>
              <a:picLocks/>
            </p:cNvPicPr>
            <p:nvPr/>
          </p:nvPicPr>
          <p:blipFill rotWithShape="1">
            <a:blip r:embed="rId5"/>
            <a:srcRect l="29001" t="26037" r="33847" b="22216"/>
            <a:stretch/>
          </p:blipFill>
          <p:spPr>
            <a:xfrm>
              <a:off x="7022468" y="3998920"/>
              <a:ext cx="1800000" cy="1800000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1" t="18218" r="36880" b="27618"/>
            <a:stretch/>
          </p:blipFill>
          <p:spPr>
            <a:xfrm>
              <a:off x="1649610" y="3998920"/>
              <a:ext cx="1800000" cy="1800000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84" t="18497" r="36251" b="32655"/>
            <a:stretch/>
          </p:blipFill>
          <p:spPr>
            <a:xfrm>
              <a:off x="1649610" y="416127"/>
              <a:ext cx="1800000" cy="1800000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0" t="28564" r="33677" b="29215"/>
            <a:stretch/>
          </p:blipFill>
          <p:spPr>
            <a:xfrm>
              <a:off x="3436029" y="416127"/>
              <a:ext cx="1799759" cy="1800000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2" t="1888" r="20162" b="-813"/>
            <a:stretch/>
          </p:blipFill>
          <p:spPr>
            <a:xfrm>
              <a:off x="5235151" y="416127"/>
              <a:ext cx="1800000" cy="1800000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8" t="7482" r="28156" b="12969"/>
            <a:stretch/>
          </p:blipFill>
          <p:spPr>
            <a:xfrm>
              <a:off x="7022468" y="416127"/>
              <a:ext cx="1800000" cy="1800000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4" t="20961" r="37152" b="28970"/>
            <a:stretch/>
          </p:blipFill>
          <p:spPr>
            <a:xfrm>
              <a:off x="8819833" y="416127"/>
              <a:ext cx="1799124" cy="1800000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4" t="39592" r="45340" b="24549"/>
            <a:stretch/>
          </p:blipFill>
          <p:spPr>
            <a:xfrm>
              <a:off x="1649610" y="2200764"/>
              <a:ext cx="1800001" cy="1800000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1" t="27953" r="34347" b="22138"/>
            <a:stretch/>
          </p:blipFill>
          <p:spPr>
            <a:xfrm>
              <a:off x="3436029" y="2200764"/>
              <a:ext cx="1800000" cy="1800000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4" t="21812" r="42963" b="28277"/>
            <a:stretch/>
          </p:blipFill>
          <p:spPr>
            <a:xfrm>
              <a:off x="5235151" y="2200764"/>
              <a:ext cx="1800000" cy="1799999"/>
            </a:xfrm>
            <a:prstGeom prst="rect">
              <a:avLst/>
            </a:prstGeom>
          </p:spPr>
        </p:pic>
        <p:pic>
          <p:nvPicPr>
            <p:cNvPr id="35" name="Imagem 34"/>
            <p:cNvPicPr>
              <a:picLocks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9" t="27466" r="39923" b="22738"/>
            <a:stretch/>
          </p:blipFill>
          <p:spPr>
            <a:xfrm>
              <a:off x="7022468" y="2200764"/>
              <a:ext cx="1800000" cy="1800001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9" t="29758" r="32730" b="20444"/>
            <a:stretch/>
          </p:blipFill>
          <p:spPr>
            <a:xfrm>
              <a:off x="8819833" y="2200764"/>
              <a:ext cx="1800000" cy="1800000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8" t="19214" r="35255" b="30988"/>
            <a:stretch/>
          </p:blipFill>
          <p:spPr>
            <a:xfrm>
              <a:off x="5235151" y="3998920"/>
              <a:ext cx="1800002" cy="1800000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8" t="21536" r="33122" b="28665"/>
            <a:stretch/>
          </p:blipFill>
          <p:spPr>
            <a:xfrm>
              <a:off x="3436029" y="3998920"/>
              <a:ext cx="1800000" cy="1800000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9" t="25817" r="39358" b="24073"/>
            <a:stretch/>
          </p:blipFill>
          <p:spPr>
            <a:xfrm>
              <a:off x="8819833" y="3998920"/>
              <a:ext cx="1800000" cy="1800000"/>
            </a:xfrm>
            <a:prstGeom prst="rect">
              <a:avLst/>
            </a:prstGeom>
          </p:spPr>
        </p:pic>
        <p:sp>
          <p:nvSpPr>
            <p:cNvPr id="40" name="CaixaDeTexto 39"/>
            <p:cNvSpPr txBox="1"/>
            <p:nvPr/>
          </p:nvSpPr>
          <p:spPr>
            <a:xfrm>
              <a:off x="1498374" y="416127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3289767" y="416127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5082479" y="416127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6891297" y="416127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8681340" y="416127"/>
              <a:ext cx="593129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1505821" y="2157262"/>
              <a:ext cx="571300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3286824" y="2157262"/>
              <a:ext cx="630551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5082479" y="2157262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6917962" y="2157262"/>
              <a:ext cx="455918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8688785" y="2157262"/>
              <a:ext cx="552590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1505821" y="3957260"/>
              <a:ext cx="571300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3288689" y="3957260"/>
              <a:ext cx="649263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5082479" y="3957260"/>
              <a:ext cx="611842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6888354" y="3957260"/>
              <a:ext cx="630551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8681340" y="3957260"/>
              <a:ext cx="593129" cy="67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9662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pt-PT" sz="24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Os isolados de </a:t>
            </a:r>
            <a:r>
              <a:rPr lang="pt-PT" sz="2400" b="1" i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Aspergillus</a:t>
            </a:r>
            <a:r>
              <a:rPr lang="pt-PT" sz="2400" b="1" i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t-PT" sz="2400" b="1" i="1" dirty="0" err="1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fumigatus</a:t>
            </a:r>
            <a:r>
              <a:rPr lang="pt-PT" sz="2400" b="1" i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pt-PT" sz="24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estão próximos geneticamente?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7</a:t>
            </a:fld>
            <a:endParaRPr lang="pt-PT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65072F2-DDD2-42D2-9159-446A138F4576}"/>
              </a:ext>
            </a:extLst>
          </p:cNvPr>
          <p:cNvGrpSpPr/>
          <p:nvPr/>
        </p:nvGrpSpPr>
        <p:grpSpPr>
          <a:xfrm>
            <a:off x="124713" y="1117285"/>
            <a:ext cx="7276800" cy="5048565"/>
            <a:chOff x="124713" y="1117285"/>
            <a:chExt cx="7276800" cy="5048565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13" y="1117285"/>
              <a:ext cx="7276800" cy="5048565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5970786" y="5399678"/>
              <a:ext cx="468000" cy="756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3199011" y="5390153"/>
              <a:ext cx="468000" cy="648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461345" y="857437"/>
            <a:ext cx="45252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ESQM C3.3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agrupada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mesma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linhagem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isolado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ambiental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AEM015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amostra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de solo de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uma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floresta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Tunísia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virulenta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GB" altLang="zh-CN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Galleria </a:t>
            </a:r>
            <a:r>
              <a:rPr kumimoji="0" lang="en-GB" altLang="zh-CN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mellonella</a:t>
            </a:r>
            <a:endParaRPr kumimoji="0" lang="en-GB" altLang="zh-CN" b="0" i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zh-CN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ARC A5.1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está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geneticamente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próximo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do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isolado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clínico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Af_CI.08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GB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resistente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diferentes</a:t>
            </a:r>
            <a:r>
              <a:rPr kumimoji="0" lang="en-GB" altLang="zh-CN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antifúngicos</a:t>
            </a:r>
            <a:endParaRPr kumimoji="0" lang="en-GB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tângulo arredondado 11"/>
          <p:cNvSpPr/>
          <p:nvPr/>
        </p:nvSpPr>
        <p:spPr>
          <a:xfrm>
            <a:off x="7461345" y="3576191"/>
            <a:ext cx="4525246" cy="17425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PT" sz="2400" dirty="0"/>
              <a:t>Mais amostras e uma localização geográfica maior são necessárias para estabelecer medidas preventivas de saúde pública</a:t>
            </a:r>
          </a:p>
        </p:txBody>
      </p:sp>
    </p:spTree>
    <p:extLst>
      <p:ext uri="{BB962C8B-B14F-4D97-AF65-F5344CB8AC3E}">
        <p14:creationId xmlns:p14="http://schemas.microsoft.com/office/powerpoint/2010/main" val="5123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400" y="139230"/>
            <a:ext cx="9662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pt-PT" altLang="zh-CN" sz="2400" b="1" dirty="0">
                <a:solidFill>
                  <a:schemeClr val="bg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Expansão do projeto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5F5B3-EE89-438C-BF05-395D949D95EA}" type="slidenum">
              <a:rPr lang="pt-PT" smtClean="0"/>
              <a:t>8</a:t>
            </a:fld>
            <a:endParaRPr lang="pt-PT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38276" t="9350" r="35345" b="3195"/>
          <a:stretch/>
        </p:blipFill>
        <p:spPr>
          <a:xfrm>
            <a:off x="3509185" y="1028606"/>
            <a:ext cx="1608084" cy="299735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l="8405" t="18836" r="7931" b="5265"/>
          <a:stretch/>
        </p:blipFill>
        <p:spPr>
          <a:xfrm>
            <a:off x="1577000" y="1028606"/>
            <a:ext cx="1916419" cy="977463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6423520" y="1039499"/>
            <a:ext cx="5027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ea typeface="SimSun" panose="02010600030101010101" pitchFamily="2" charset="-122"/>
              </a:rPr>
              <a:t>18 escolas (uma por distrito) – zonas rurais e urbanas 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25" y="1876898"/>
            <a:ext cx="4051051" cy="115253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>
          <a:xfrm>
            <a:off x="8833232" y="3860258"/>
            <a:ext cx="2297168" cy="191349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2" y="4643486"/>
            <a:ext cx="2389132" cy="1592755"/>
          </a:xfrm>
          <a:prstGeom prst="rect">
            <a:avLst/>
          </a:prstGeom>
        </p:spPr>
      </p:pic>
      <p:pic>
        <p:nvPicPr>
          <p:cNvPr id="23" name="Imagem 2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45" y="4406994"/>
            <a:ext cx="2367903" cy="14698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ixaDeTexto 23"/>
          <p:cNvSpPr txBox="1"/>
          <p:nvPr/>
        </p:nvSpPr>
        <p:spPr>
          <a:xfrm>
            <a:off x="1109752" y="6286661"/>
            <a:ext cx="274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/>
              <a:t>Monotorização da poluição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944537" y="5934553"/>
            <a:ext cx="27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/>
              <a:t>Amostras de fungos aéreos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37570" r="11283" b="36894"/>
          <a:stretch/>
        </p:blipFill>
        <p:spPr>
          <a:xfrm>
            <a:off x="203083" y="3299143"/>
            <a:ext cx="3290336" cy="7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11"/>
          <p:cNvSpPr/>
          <p:nvPr/>
        </p:nvSpPr>
        <p:spPr>
          <a:xfrm>
            <a:off x="407368" y="0"/>
            <a:ext cx="11784632" cy="740124"/>
          </a:xfrm>
          <a:custGeom>
            <a:avLst/>
            <a:gdLst>
              <a:gd name="connsiteX0" fmla="*/ 8136904 w 11784632"/>
              <a:gd name="connsiteY0" fmla="*/ 0 h 740124"/>
              <a:gd name="connsiteX1" fmla="*/ 11784632 w 11784632"/>
              <a:gd name="connsiteY1" fmla="*/ 0 h 740124"/>
              <a:gd name="connsiteX2" fmla="*/ 11784632 w 11784632"/>
              <a:gd name="connsiteY2" fmla="*/ 740124 h 740124"/>
              <a:gd name="connsiteX3" fmla="*/ 8136904 w 11784632"/>
              <a:gd name="connsiteY3" fmla="*/ 740124 h 740124"/>
              <a:gd name="connsiteX4" fmla="*/ 8136904 w 11784632"/>
              <a:gd name="connsiteY4" fmla="*/ 740123 h 740124"/>
              <a:gd name="connsiteX5" fmla="*/ 1080120 w 11784632"/>
              <a:gd name="connsiteY5" fmla="*/ 740123 h 740124"/>
              <a:gd name="connsiteX6" fmla="*/ 1080120 w 11784632"/>
              <a:gd name="connsiteY6" fmla="*/ 740121 h 740124"/>
              <a:gd name="connsiteX7" fmla="*/ 370739 w 11784632"/>
              <a:gd name="connsiteY7" fmla="*/ 740121 h 740124"/>
              <a:gd name="connsiteX8" fmla="*/ 2590 w 11784632"/>
              <a:gd name="connsiteY8" fmla="*/ 407898 h 740124"/>
              <a:gd name="connsiteX9" fmla="*/ 1358 w 11784632"/>
              <a:gd name="connsiteY9" fmla="*/ 383511 h 740124"/>
              <a:gd name="connsiteX10" fmla="*/ 0 w 11784632"/>
              <a:gd name="connsiteY10" fmla="*/ 2 h 740124"/>
              <a:gd name="connsiteX11" fmla="*/ 370739 w 11784632"/>
              <a:gd name="connsiteY11" fmla="*/ 2 h 740124"/>
              <a:gd name="connsiteX12" fmla="*/ 653725 w 11784632"/>
              <a:gd name="connsiteY12" fmla="*/ 2 h 740124"/>
              <a:gd name="connsiteX13" fmla="*/ 1080120 w 11784632"/>
              <a:gd name="connsiteY13" fmla="*/ 2 h 740124"/>
              <a:gd name="connsiteX14" fmla="*/ 1080120 w 11784632"/>
              <a:gd name="connsiteY14" fmla="*/ 1 h 740124"/>
              <a:gd name="connsiteX15" fmla="*/ 8136904 w 11784632"/>
              <a:gd name="connsiteY15" fmla="*/ 1 h 74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84632" h="740124">
                <a:moveTo>
                  <a:pt x="8136904" y="0"/>
                </a:moveTo>
                <a:lnTo>
                  <a:pt x="11784632" y="0"/>
                </a:lnTo>
                <a:lnTo>
                  <a:pt x="11784632" y="740124"/>
                </a:lnTo>
                <a:lnTo>
                  <a:pt x="8136904" y="740124"/>
                </a:lnTo>
                <a:lnTo>
                  <a:pt x="8136904" y="740123"/>
                </a:lnTo>
                <a:lnTo>
                  <a:pt x="1080120" y="740123"/>
                </a:lnTo>
                <a:lnTo>
                  <a:pt x="1080120" y="740121"/>
                </a:lnTo>
                <a:lnTo>
                  <a:pt x="370739" y="740121"/>
                </a:lnTo>
                <a:cubicBezTo>
                  <a:pt x="179134" y="740121"/>
                  <a:pt x="21541" y="594503"/>
                  <a:pt x="2590" y="407898"/>
                </a:cubicBezTo>
                <a:lnTo>
                  <a:pt x="1358" y="383511"/>
                </a:lnTo>
                <a:cubicBezTo>
                  <a:pt x="906" y="255675"/>
                  <a:pt x="453" y="127839"/>
                  <a:pt x="0" y="2"/>
                </a:cubicBezTo>
                <a:lnTo>
                  <a:pt x="370739" y="2"/>
                </a:lnTo>
                <a:lnTo>
                  <a:pt x="653725" y="2"/>
                </a:lnTo>
                <a:lnTo>
                  <a:pt x="1080120" y="2"/>
                </a:lnTo>
                <a:lnTo>
                  <a:pt x="1080120" y="1"/>
                </a:lnTo>
                <a:lnTo>
                  <a:pt x="8136904" y="1"/>
                </a:lnTo>
                <a:close/>
              </a:path>
            </a:pathLst>
          </a:custGeom>
          <a:solidFill>
            <a:srgbClr val="199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13065" r="5481" b="13594"/>
          <a:stretch/>
        </p:blipFill>
        <p:spPr>
          <a:xfrm>
            <a:off x="10770096" y="188640"/>
            <a:ext cx="1296144" cy="324036"/>
          </a:xfrm>
          <a:prstGeom prst="rect">
            <a:avLst/>
          </a:prstGeom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95399" y="139230"/>
            <a:ext cx="10658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PT" altLang="pt-PT" sz="2400" b="1" dirty="0">
                <a:solidFill>
                  <a:schemeClr val="bg1"/>
                </a:solidFill>
              </a:rPr>
              <a:t>Agradecimentos</a:t>
            </a:r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B15F5B3-EE89-438C-BF05-395D949D95EA}" type="slidenum">
              <a:rPr lang="pt-PT" smtClean="0"/>
              <a:t>9</a:t>
            </a:fld>
            <a:endParaRPr lang="pt-PT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D64350A-7E80-491D-B86B-EE4AC48CB9C0}"/>
              </a:ext>
            </a:extLst>
          </p:cNvPr>
          <p:cNvGrpSpPr/>
          <p:nvPr/>
        </p:nvGrpSpPr>
        <p:grpSpPr>
          <a:xfrm>
            <a:off x="-245078" y="857786"/>
            <a:ext cx="8591212" cy="5877977"/>
            <a:chOff x="319706" y="857786"/>
            <a:chExt cx="8591212" cy="5877977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813128D5-7683-48DF-AC1B-42EC217187E5}"/>
                </a:ext>
              </a:extLst>
            </p:cNvPr>
            <p:cNvGrpSpPr/>
            <p:nvPr/>
          </p:nvGrpSpPr>
          <p:grpSpPr>
            <a:xfrm>
              <a:off x="924696" y="1410523"/>
              <a:ext cx="7381233" cy="2308906"/>
              <a:chOff x="319706" y="1334497"/>
              <a:chExt cx="7381233" cy="230890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06E06206-C3C7-4A7B-84CA-9B2FB3182ED7}"/>
                  </a:ext>
                </a:extLst>
              </p:cNvPr>
              <p:cNvGrpSpPr/>
              <p:nvPr/>
            </p:nvGrpSpPr>
            <p:grpSpPr>
              <a:xfrm>
                <a:off x="319706" y="1336556"/>
                <a:ext cx="2849933" cy="2306847"/>
                <a:chOff x="407366" y="1336556"/>
                <a:chExt cx="2849933" cy="2306847"/>
              </a:xfrm>
            </p:grpSpPr>
            <p:pic>
              <p:nvPicPr>
                <p:cNvPr id="15" name="Imagem 1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213" y="1336556"/>
                  <a:ext cx="1529473" cy="1600200"/>
                </a:xfrm>
                <a:prstGeom prst="rect">
                  <a:avLst/>
                </a:prstGeom>
              </p:spPr>
            </p:pic>
            <p:sp>
              <p:nvSpPr>
                <p:cNvPr id="24" name="CaixaDeTexto 23"/>
                <p:cNvSpPr txBox="1"/>
                <p:nvPr/>
              </p:nvSpPr>
              <p:spPr>
                <a:xfrm>
                  <a:off x="407366" y="3058628"/>
                  <a:ext cx="28499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/>
                    <a:t>Professora Cristina Silva Pereira</a:t>
                  </a:r>
                </a:p>
                <a:p>
                  <a:pPr algn="ctr"/>
                  <a:r>
                    <a:rPr lang="pt-PT" sz="1600" dirty="0"/>
                    <a:t>Investigadora Principal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C39C80D3-9592-48A7-9E15-A8A03A588A00}"/>
                  </a:ext>
                </a:extLst>
              </p:cNvPr>
              <p:cNvGrpSpPr/>
              <p:nvPr/>
            </p:nvGrpSpPr>
            <p:grpSpPr>
              <a:xfrm>
                <a:off x="3210168" y="1334497"/>
                <a:ext cx="2481232" cy="2308906"/>
                <a:chOff x="4812762" y="1334497"/>
                <a:chExt cx="2481232" cy="2308906"/>
              </a:xfrm>
            </p:grpSpPr>
            <p:pic>
              <p:nvPicPr>
                <p:cNvPr id="17" name="Imagem 1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2833" y="1334497"/>
                  <a:ext cx="1621090" cy="1600200"/>
                </a:xfrm>
                <a:prstGeom prst="rect">
                  <a:avLst/>
                </a:prstGeom>
              </p:spPr>
            </p:pic>
            <p:sp>
              <p:nvSpPr>
                <p:cNvPr id="25" name="CaixaDeTexto 24"/>
                <p:cNvSpPr txBox="1"/>
                <p:nvPr/>
              </p:nvSpPr>
              <p:spPr>
                <a:xfrm>
                  <a:off x="4812762" y="3058628"/>
                  <a:ext cx="24812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 err="1" smtClean="0"/>
                    <a:t>MSc</a:t>
                  </a:r>
                  <a:r>
                    <a:rPr lang="pt-PT" sz="1600" b="1" dirty="0" smtClean="0"/>
                    <a:t> </a:t>
                  </a:r>
                  <a:r>
                    <a:rPr lang="pt-PT" sz="1600" b="1" dirty="0" err="1" smtClean="0"/>
                    <a:t>Daryna</a:t>
                  </a:r>
                  <a:r>
                    <a:rPr lang="pt-PT" sz="1600" b="1" dirty="0" smtClean="0"/>
                    <a:t> </a:t>
                  </a:r>
                  <a:r>
                    <a:rPr lang="pt-PT" sz="1600" b="1" dirty="0" err="1"/>
                    <a:t>Piontkivska</a:t>
                  </a:r>
                  <a:r>
                    <a:rPr lang="pt-PT" sz="1600" b="1" dirty="0"/>
                    <a:t> </a:t>
                  </a:r>
                  <a:br>
                    <a:rPr lang="pt-PT" sz="1600" b="1" dirty="0"/>
                  </a:br>
                  <a:r>
                    <a:rPr lang="pt-PT" sz="1600" dirty="0" smtClean="0"/>
                    <a:t>Estudante doutoramento</a:t>
                  </a:r>
                  <a:endParaRPr lang="pt-PT" sz="1600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5E0D71DF-558D-41EB-8F18-295C4DFDB766}"/>
                  </a:ext>
                </a:extLst>
              </p:cNvPr>
              <p:cNvGrpSpPr/>
              <p:nvPr/>
            </p:nvGrpSpPr>
            <p:grpSpPr>
              <a:xfrm>
                <a:off x="5923377" y="1334497"/>
                <a:ext cx="1777562" cy="2308906"/>
                <a:chOff x="9144000" y="1334497"/>
                <a:chExt cx="1777562" cy="2308906"/>
              </a:xfrm>
            </p:grpSpPr>
            <p:pic>
              <p:nvPicPr>
                <p:cNvPr id="18" name="Imagem 1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901" t="12382" r="26167" b="42896"/>
                <a:stretch/>
              </p:blipFill>
              <p:spPr>
                <a:xfrm>
                  <a:off x="9325403" y="1334497"/>
                  <a:ext cx="1311966" cy="1600200"/>
                </a:xfrm>
                <a:prstGeom prst="rect">
                  <a:avLst/>
                </a:prstGeom>
              </p:spPr>
            </p:pic>
            <p:sp>
              <p:nvSpPr>
                <p:cNvPr id="26" name="CaixaDeTexto 25"/>
                <p:cNvSpPr txBox="1"/>
                <p:nvPr/>
              </p:nvSpPr>
              <p:spPr>
                <a:xfrm>
                  <a:off x="9144000" y="3058628"/>
                  <a:ext cx="177756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 err="1" smtClean="0"/>
                    <a:t>MSc</a:t>
                  </a:r>
                  <a:r>
                    <a:rPr lang="pt-PT" sz="1600" b="1" dirty="0" smtClean="0"/>
                    <a:t> Pedro </a:t>
                  </a:r>
                  <a:r>
                    <a:rPr lang="pt-PT" sz="1600" b="1" dirty="0"/>
                    <a:t>Crespo </a:t>
                  </a:r>
                </a:p>
                <a:p>
                  <a:pPr algn="ctr"/>
                  <a:r>
                    <a:rPr lang="pt-PT" sz="1600" dirty="0" smtClean="0"/>
                    <a:t>BI</a:t>
                  </a:r>
                  <a:endParaRPr lang="pt-PT" sz="1600" dirty="0"/>
                </a:p>
              </p:txBody>
            </p:sp>
          </p:grpSp>
        </p:grpSp>
        <p:sp>
          <p:nvSpPr>
            <p:cNvPr id="30" name="CaixaDeTexto 23">
              <a:extLst>
                <a:ext uri="{FF2B5EF4-FFF2-40B4-BE49-F238E27FC236}">
                  <a16:creationId xmlns="" xmlns:a16="http://schemas.microsoft.com/office/drawing/2014/main" id="{E085224D-CF68-4A67-B4DD-1615ADBC6601}"/>
                </a:ext>
              </a:extLst>
            </p:cNvPr>
            <p:cNvSpPr txBox="1"/>
            <p:nvPr/>
          </p:nvSpPr>
          <p:spPr>
            <a:xfrm>
              <a:off x="319707" y="857786"/>
              <a:ext cx="8591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Grupo de Micologia Aplicada e Ambiental</a:t>
              </a:r>
              <a:r>
                <a:rPr lang="pt-PT" dirty="0"/>
                <a:t>, ITQB NOVA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AA049C61-578A-42E1-BB82-23D986A1F46D}"/>
                </a:ext>
              </a:extLst>
            </p:cNvPr>
            <p:cNvGrpSpPr/>
            <p:nvPr/>
          </p:nvGrpSpPr>
          <p:grpSpPr>
            <a:xfrm>
              <a:off x="875946" y="4469859"/>
              <a:ext cx="7226989" cy="2265904"/>
              <a:chOff x="319706" y="4247980"/>
              <a:chExt cx="7226989" cy="226590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A9CCAAA2-60D6-4743-9435-6C8953CC67A1}"/>
                  </a:ext>
                </a:extLst>
              </p:cNvPr>
              <p:cNvGrpSpPr/>
              <p:nvPr/>
            </p:nvGrpSpPr>
            <p:grpSpPr>
              <a:xfrm>
                <a:off x="319706" y="4253830"/>
                <a:ext cx="2849932" cy="2260054"/>
                <a:chOff x="232046" y="4164180"/>
                <a:chExt cx="2849932" cy="2260054"/>
              </a:xfrm>
            </p:grpSpPr>
            <p:pic>
              <p:nvPicPr>
                <p:cNvPr id="21" name="Imagem 2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933" t="25127" r="29858" b="27929"/>
                <a:stretch/>
              </p:blipFill>
              <p:spPr>
                <a:xfrm>
                  <a:off x="1088894" y="4164180"/>
                  <a:ext cx="1136237" cy="1600200"/>
                </a:xfrm>
                <a:prstGeom prst="rect">
                  <a:avLst/>
                </a:prstGeom>
              </p:spPr>
            </p:pic>
            <p:sp>
              <p:nvSpPr>
                <p:cNvPr id="27" name="CaixaDeTexto 26"/>
                <p:cNvSpPr txBox="1"/>
                <p:nvPr/>
              </p:nvSpPr>
              <p:spPr>
                <a:xfrm>
                  <a:off x="232046" y="5839459"/>
                  <a:ext cx="284993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 err="1" smtClean="0"/>
                    <a:t>MSc</a:t>
                  </a:r>
                  <a:r>
                    <a:rPr lang="pt-PT" sz="1600" b="1" dirty="0" smtClean="0"/>
                    <a:t> Renata </a:t>
                  </a:r>
                  <a:r>
                    <a:rPr lang="pt-PT" sz="1600" b="1" dirty="0"/>
                    <a:t>Ramalho</a:t>
                  </a:r>
                </a:p>
                <a:p>
                  <a:pPr algn="ctr"/>
                  <a:r>
                    <a:rPr lang="pt-PT" sz="1600" dirty="0" err="1" smtClean="0"/>
                    <a:t>Coordernadora</a:t>
                  </a:r>
                  <a:endParaRPr lang="pt-PT" sz="1600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="" xmlns:a16="http://schemas.microsoft.com/office/drawing/2014/main" id="{A5098D61-92B3-4F9E-A627-318700CDF453}"/>
                  </a:ext>
                </a:extLst>
              </p:cNvPr>
              <p:cNvGrpSpPr/>
              <p:nvPr/>
            </p:nvGrpSpPr>
            <p:grpSpPr>
              <a:xfrm>
                <a:off x="5825878" y="4247980"/>
                <a:ext cx="1720817" cy="2013834"/>
                <a:chOff x="5125183" y="4164179"/>
                <a:chExt cx="1720817" cy="2013834"/>
              </a:xfrm>
            </p:grpSpPr>
            <p:pic>
              <p:nvPicPr>
                <p:cNvPr id="22" name="Imagem 2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136" t="19633" r="20805" b="32985"/>
                <a:stretch/>
              </p:blipFill>
              <p:spPr>
                <a:xfrm>
                  <a:off x="5125183" y="4164179"/>
                  <a:ext cx="1720817" cy="1600200"/>
                </a:xfrm>
                <a:prstGeom prst="rect">
                  <a:avLst/>
                </a:prstGeom>
              </p:spPr>
            </p:pic>
            <p:sp>
              <p:nvSpPr>
                <p:cNvPr id="29" name="CaixaDeTexto 28"/>
                <p:cNvSpPr txBox="1"/>
                <p:nvPr/>
              </p:nvSpPr>
              <p:spPr>
                <a:xfrm>
                  <a:off x="5188772" y="5839459"/>
                  <a:ext cx="159363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 err="1" smtClean="0"/>
                    <a:t>MSc</a:t>
                  </a:r>
                  <a:r>
                    <a:rPr lang="pt-PT" sz="1600" b="1" dirty="0" smtClean="0"/>
                    <a:t> Rita </a:t>
                  </a:r>
                  <a:r>
                    <a:rPr lang="pt-PT" sz="1600" b="1" dirty="0"/>
                    <a:t>Neves</a:t>
                  </a:r>
                  <a:endParaRPr lang="pt-PT" sz="1600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="" xmlns:a16="http://schemas.microsoft.com/office/drawing/2014/main" id="{28CE0982-EE68-4815-81C9-DF6A33898975}"/>
                  </a:ext>
                </a:extLst>
              </p:cNvPr>
              <p:cNvGrpSpPr/>
              <p:nvPr/>
            </p:nvGrpSpPr>
            <p:grpSpPr>
              <a:xfrm>
                <a:off x="3491279" y="4247980"/>
                <a:ext cx="1878724" cy="2019683"/>
                <a:chOff x="3140950" y="4158330"/>
                <a:chExt cx="1878724" cy="2019683"/>
              </a:xfrm>
            </p:grpSpPr>
            <p:pic>
              <p:nvPicPr>
                <p:cNvPr id="23" name="Imagem 2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954" t="9297" r="29366" b="17647"/>
                <a:stretch/>
              </p:blipFill>
              <p:spPr>
                <a:xfrm>
                  <a:off x="3444491" y="4158330"/>
                  <a:ext cx="1271642" cy="1600200"/>
                </a:xfrm>
                <a:prstGeom prst="rect">
                  <a:avLst/>
                </a:prstGeom>
              </p:spPr>
            </p:pic>
            <p:sp>
              <p:nvSpPr>
                <p:cNvPr id="32" name="CaixaDeTexto 27">
                  <a:extLst>
                    <a:ext uri="{FF2B5EF4-FFF2-40B4-BE49-F238E27FC236}">
                      <a16:creationId xmlns="" xmlns:a16="http://schemas.microsoft.com/office/drawing/2014/main" id="{58184671-5972-4153-91A9-F22A8658BB62}"/>
                    </a:ext>
                  </a:extLst>
                </p:cNvPr>
                <p:cNvSpPr txBox="1"/>
                <p:nvPr/>
              </p:nvSpPr>
              <p:spPr>
                <a:xfrm>
                  <a:off x="3140950" y="5839459"/>
                  <a:ext cx="1878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sz="1600" b="1" dirty="0"/>
                    <a:t>Doutora Ana Silva</a:t>
                  </a:r>
                  <a:endParaRPr lang="pt-PT" sz="1600" dirty="0"/>
                </a:p>
              </p:txBody>
            </p:sp>
          </p:grpSp>
        </p:grpSp>
        <p:sp>
          <p:nvSpPr>
            <p:cNvPr id="36" name="CaixaDeTexto 23">
              <a:extLst>
                <a:ext uri="{FF2B5EF4-FFF2-40B4-BE49-F238E27FC236}">
                  <a16:creationId xmlns="" xmlns:a16="http://schemas.microsoft.com/office/drawing/2014/main" id="{527C2DD5-5711-4B8E-A7E0-2E07CD6C01F1}"/>
                </a:ext>
              </a:extLst>
            </p:cNvPr>
            <p:cNvSpPr txBox="1"/>
            <p:nvPr/>
          </p:nvSpPr>
          <p:spPr>
            <a:xfrm>
              <a:off x="319706" y="3917122"/>
              <a:ext cx="8591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/>
                <a:t>Gabinete de comunicação</a:t>
              </a:r>
              <a:r>
                <a:rPr lang="pt-PT" dirty="0"/>
                <a:t>, ITQB NOVA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BDE48F78-03B4-4819-A6FE-7979B728C4DB}"/>
              </a:ext>
            </a:extLst>
          </p:cNvPr>
          <p:cNvGrpSpPr/>
          <p:nvPr/>
        </p:nvGrpSpPr>
        <p:grpSpPr>
          <a:xfrm>
            <a:off x="8320121" y="2858476"/>
            <a:ext cx="3324158" cy="2711451"/>
            <a:chOff x="8320121" y="3558567"/>
            <a:chExt cx="3324158" cy="2711451"/>
          </a:xfrm>
        </p:grpSpPr>
        <p:pic>
          <p:nvPicPr>
            <p:cNvPr id="42" name="Imagem 10">
              <a:extLst>
                <a:ext uri="{FF2B5EF4-FFF2-40B4-BE49-F238E27FC236}">
                  <a16:creationId xmlns="" xmlns:a16="http://schemas.microsoft.com/office/drawing/2014/main" id="{8F7CC6F0-C281-431B-9436-BE14D3AA35A4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121" y="4912375"/>
              <a:ext cx="1620000" cy="540000"/>
            </a:xfrm>
            <a:prstGeom prst="rect">
              <a:avLst/>
            </a:prstGeom>
          </p:spPr>
        </p:pic>
        <p:pic>
          <p:nvPicPr>
            <p:cNvPr id="43" name="Imagem 12">
              <a:extLst>
                <a:ext uri="{FF2B5EF4-FFF2-40B4-BE49-F238E27FC236}">
                  <a16:creationId xmlns="" xmlns:a16="http://schemas.microsoft.com/office/drawing/2014/main" id="{16BC61A8-4A26-457A-A763-897396B58717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79" y="4912375"/>
              <a:ext cx="1260000" cy="540000"/>
            </a:xfrm>
            <a:prstGeom prst="rect">
              <a:avLst/>
            </a:prstGeom>
          </p:spPr>
        </p:pic>
        <p:pic>
          <p:nvPicPr>
            <p:cNvPr id="44" name="Imagem 1">
              <a:extLst>
                <a:ext uri="{FF2B5EF4-FFF2-40B4-BE49-F238E27FC236}">
                  <a16:creationId xmlns="" xmlns:a16="http://schemas.microsoft.com/office/drawing/2014/main" id="{5A3A9416-E0D8-4B1B-A85C-0DE2CDB56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8320" t="35165" r="14138" b="36085"/>
            <a:stretch/>
          </p:blipFill>
          <p:spPr>
            <a:xfrm>
              <a:off x="8320121" y="3558567"/>
              <a:ext cx="3324158" cy="1166700"/>
            </a:xfrm>
            <a:prstGeom prst="rect">
              <a:avLst/>
            </a:prstGeom>
          </p:spPr>
        </p:pic>
        <p:pic>
          <p:nvPicPr>
            <p:cNvPr id="45" name="Imagem 8">
              <a:extLst>
                <a:ext uri="{FF2B5EF4-FFF2-40B4-BE49-F238E27FC236}">
                  <a16:creationId xmlns="" xmlns:a16="http://schemas.microsoft.com/office/drawing/2014/main" id="{BB7D33EC-79CC-4A0B-B754-9B746D244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2" t="32593" r="21519" b="33537"/>
            <a:stretch/>
          </p:blipFill>
          <p:spPr>
            <a:xfrm>
              <a:off x="9042838" y="5639483"/>
              <a:ext cx="1878724" cy="630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4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8507</TotalTime>
  <Words>352</Words>
  <Application>Microsoft Office PowerPoint</Application>
  <PresentationFormat>Ecrã Panorâmico</PresentationFormat>
  <Paragraphs>87</Paragraphs>
  <Slides>10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8" baseType="lpstr">
      <vt:lpstr>宋体</vt:lpstr>
      <vt:lpstr>宋体</vt:lpstr>
      <vt:lpstr>Arial</vt:lpstr>
      <vt:lpstr>Calibri</vt:lpstr>
      <vt:lpstr>Calibri Light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Edelfina Borges Pereira</dc:creator>
  <cp:lastModifiedBy>João Jorge</cp:lastModifiedBy>
  <cp:revision>334</cp:revision>
  <dcterms:created xsi:type="dcterms:W3CDTF">2021-04-12T13:28:33Z</dcterms:created>
  <dcterms:modified xsi:type="dcterms:W3CDTF">2024-05-06T15:22:20Z</dcterms:modified>
</cp:coreProperties>
</file>